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8" r:id="rId5"/>
    <p:sldId id="285" r:id="rId6"/>
    <p:sldId id="259" r:id="rId7"/>
    <p:sldId id="260" r:id="rId8"/>
    <p:sldId id="289" r:id="rId9"/>
    <p:sldId id="290" r:id="rId10"/>
    <p:sldId id="291" r:id="rId11"/>
    <p:sldId id="261" r:id="rId12"/>
    <p:sldId id="262" r:id="rId13"/>
    <p:sldId id="280" r:id="rId14"/>
    <p:sldId id="263" r:id="rId15"/>
    <p:sldId id="281" r:id="rId16"/>
    <p:sldId id="265" r:id="rId17"/>
    <p:sldId id="264" r:id="rId18"/>
    <p:sldId id="292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howGuides="1">
      <p:cViewPr varScale="1">
        <p:scale>
          <a:sx n="68" d="100"/>
          <a:sy n="68" d="100"/>
        </p:scale>
        <p:origin x="12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7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1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1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90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2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2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7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3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6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19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C844-BB50-424E-BCEB-50949458CC6A}" type="datetimeFigureOut">
              <a:rPr lang="nl-NL" smtClean="0"/>
              <a:pPr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9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oktersdienstgroningen.nl/algemene-informatie/informatiefil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qbjvwGj8e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ijn.bsl.nl/mijn-bsl/boeken/zo-werkt-het-in-de-huisartsenpraktijk---9789031362257/399395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b="1" dirty="0"/>
              <a:t>Huisartsenzorg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Taak 1</a:t>
            </a:r>
          </a:p>
          <a:p>
            <a:r>
              <a:rPr lang="nl-NL" dirty="0">
                <a:solidFill>
                  <a:schemeClr val="tx1"/>
                </a:solidFill>
              </a:rPr>
              <a:t>Inleiding in de gezondheidszorg</a:t>
            </a:r>
          </a:p>
          <a:p>
            <a:r>
              <a:rPr lang="nl-NL" dirty="0">
                <a:solidFill>
                  <a:schemeClr val="tx1"/>
                </a:solidFill>
              </a:rPr>
              <a:t>Hoofdstuk 2</a:t>
            </a:r>
          </a:p>
        </p:txBody>
      </p:sp>
    </p:spTree>
    <p:extLst>
      <p:ext uri="{BB962C8B-B14F-4D97-AF65-F5344CB8AC3E}">
        <p14:creationId xmlns:p14="http://schemas.microsoft.com/office/powerpoint/2010/main" val="164691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Taak 1</a:t>
            </a:r>
          </a:p>
          <a:p>
            <a:pPr lvl="1"/>
            <a:r>
              <a:rPr lang="nl-NL" dirty="0"/>
              <a:t>Opdracht 1</a:t>
            </a:r>
          </a:p>
          <a:p>
            <a:pPr lvl="1"/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Zie Boek Inleiding in de gezondheidszorg Hoofdstuk </a:t>
            </a:r>
            <a:r>
              <a:rPr lang="nl-NL"/>
              <a:t>2 t/ 2.4</a:t>
            </a:r>
            <a:endParaRPr lang="nl-NL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Zie Boek Eigen spreekuur en chronische ziekten</a:t>
            </a:r>
          </a:p>
          <a:p>
            <a:pPr marL="457200" lvl="1" indent="0">
              <a:buNone/>
            </a:pPr>
            <a:r>
              <a:rPr lang="nl-NL" dirty="0"/>
              <a:t>    Hoofdstuk 1.1 t/m 1.4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Huisartsen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/>
              <a:buChar char="Ø"/>
            </a:pPr>
            <a:r>
              <a:rPr lang="nl-NL" dirty="0"/>
              <a:t> &gt; 8700 huisartsen in Nederland</a:t>
            </a:r>
            <a:r>
              <a:rPr lang="nl-NL" sz="1200" dirty="0"/>
              <a:t>*</a:t>
            </a:r>
            <a:r>
              <a:rPr lang="nl-NL" dirty="0"/>
              <a:t> </a:t>
            </a:r>
          </a:p>
          <a:p>
            <a:pPr>
              <a:buFont typeface="Wingdings"/>
              <a:buChar char="Ø"/>
            </a:pPr>
            <a:endParaRPr lang="nl-NL" dirty="0"/>
          </a:p>
          <a:p>
            <a:pPr lvl="1">
              <a:buFont typeface="Wingdings"/>
              <a:buChar char="Ø"/>
            </a:pPr>
            <a:r>
              <a:rPr lang="nl-NL" dirty="0"/>
              <a:t>Gevestigde* huisartsen in:</a:t>
            </a:r>
          </a:p>
          <a:p>
            <a:pPr lvl="2">
              <a:buFont typeface="Wingdings"/>
              <a:buChar char="Ø"/>
            </a:pPr>
            <a:r>
              <a:rPr lang="nl-NL" dirty="0"/>
              <a:t>Solopraktijk</a:t>
            </a:r>
          </a:p>
          <a:p>
            <a:pPr lvl="2">
              <a:buFont typeface="Wingdings"/>
              <a:buChar char="Ø"/>
            </a:pPr>
            <a:r>
              <a:rPr lang="nl-NL" dirty="0"/>
              <a:t>Duopraktijk</a:t>
            </a:r>
          </a:p>
          <a:p>
            <a:pPr lvl="2">
              <a:buFont typeface="Wingdings"/>
              <a:buChar char="Ø"/>
            </a:pPr>
            <a:r>
              <a:rPr lang="nl-NL" dirty="0"/>
              <a:t>Groepspraktijk</a:t>
            </a:r>
          </a:p>
          <a:p>
            <a:pPr lvl="2">
              <a:buFont typeface="Wingdings"/>
              <a:buChar char="Ø"/>
            </a:pPr>
            <a:r>
              <a:rPr lang="nl-NL" dirty="0"/>
              <a:t>HOED</a:t>
            </a:r>
          </a:p>
          <a:p>
            <a:pPr lvl="2">
              <a:buFont typeface="Wingdings"/>
              <a:buChar char="Ø"/>
            </a:pPr>
            <a:r>
              <a:rPr lang="nl-NL" dirty="0"/>
              <a:t>A-HOED</a:t>
            </a:r>
          </a:p>
          <a:p>
            <a:pPr lvl="2">
              <a:buFont typeface="Wingdings"/>
              <a:buChar char="Ø"/>
            </a:pPr>
            <a:r>
              <a:rPr lang="nl-NL" dirty="0"/>
              <a:t>Gezondheidscentrum</a:t>
            </a:r>
          </a:p>
          <a:p>
            <a:pPr lvl="3">
              <a:buNone/>
            </a:pPr>
            <a:r>
              <a:rPr lang="nl-NL" dirty="0"/>
              <a:t>Zie taak 1, opdracht 1</a:t>
            </a:r>
          </a:p>
          <a:p>
            <a:pPr lvl="3">
              <a:buNone/>
            </a:pPr>
            <a:endParaRPr lang="nl-NL" dirty="0"/>
          </a:p>
          <a:p>
            <a:pPr lvl="1">
              <a:buFont typeface="Wingdings"/>
              <a:buChar char="Ø"/>
            </a:pPr>
            <a:r>
              <a:rPr lang="nl-NL" dirty="0"/>
              <a:t>Niet-gevestigde huisartsen:</a:t>
            </a:r>
          </a:p>
          <a:p>
            <a:pPr lvl="2">
              <a:buFont typeface="Wingdings"/>
              <a:buChar char="Ø"/>
            </a:pPr>
            <a:r>
              <a:rPr lang="nl-NL" dirty="0" err="1"/>
              <a:t>HIDHA’s</a:t>
            </a:r>
            <a:endParaRPr lang="nl-NL" dirty="0"/>
          </a:p>
          <a:p>
            <a:pPr lvl="2">
              <a:buFont typeface="Wingdings"/>
              <a:buChar char="Ø"/>
            </a:pPr>
            <a:r>
              <a:rPr lang="nl-NL" dirty="0"/>
              <a:t>Waarnemers</a:t>
            </a:r>
          </a:p>
          <a:p>
            <a:pPr lvl="2">
              <a:buNone/>
            </a:pPr>
            <a:endParaRPr lang="nl-NL" dirty="0"/>
          </a:p>
          <a:p>
            <a:pPr lvl="2">
              <a:buNone/>
            </a:pPr>
            <a:r>
              <a:rPr lang="nl-NL" dirty="0"/>
              <a:t>*gevestigd &gt; patiënten op naam</a:t>
            </a:r>
          </a:p>
        </p:txBody>
      </p:sp>
      <p:pic>
        <p:nvPicPr>
          <p:cNvPr id="4" name="Afbeelding 3" descr="HO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44824"/>
            <a:ext cx="1981200" cy="385572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452320" y="6460400"/>
            <a:ext cx="154915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/>
              <a:t>*</a:t>
            </a:r>
            <a:r>
              <a:rPr lang="nl-NL" sz="800" dirty="0"/>
              <a:t> Publicatiedatum: 22 mei 2015. zorgprismapubliek</a:t>
            </a:r>
          </a:p>
        </p:txBody>
      </p:sp>
    </p:spTree>
    <p:extLst>
      <p:ext uri="{BB962C8B-B14F-4D97-AF65-F5344CB8AC3E}">
        <p14:creationId xmlns:p14="http://schemas.microsoft.com/office/powerpoint/2010/main" val="25492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Doktersassistenten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nl-NL" dirty="0"/>
              <a:t>24.000 doktersassistenten in Nederland</a:t>
            </a:r>
          </a:p>
          <a:p>
            <a:pPr>
              <a:buFont typeface="Wingdings" pitchFamily="2" charset="2"/>
              <a:buChar char="Ø"/>
            </a:pPr>
            <a:endParaRPr lang="nl-NL" dirty="0"/>
          </a:p>
          <a:p>
            <a:pPr lvl="1">
              <a:buFont typeface="Wingdings" pitchFamily="2" charset="2"/>
              <a:buChar char="Ø"/>
            </a:pPr>
            <a:r>
              <a:rPr lang="nl-NL" dirty="0"/>
              <a:t>50% werkt in de huisartsenpraktijk</a:t>
            </a:r>
          </a:p>
        </p:txBody>
      </p:sp>
    </p:spTree>
    <p:extLst>
      <p:ext uri="{BB962C8B-B14F-4D97-AF65-F5344CB8AC3E}">
        <p14:creationId xmlns:p14="http://schemas.microsoft.com/office/powerpoint/2010/main" val="411715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Taak 1</a:t>
            </a:r>
          </a:p>
          <a:p>
            <a:pPr lvl="1"/>
            <a:r>
              <a:rPr lang="nl-NL" dirty="0"/>
              <a:t>Opdracht 2 t/m 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huisartsenzorg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7x 24 uur zorg</a:t>
            </a:r>
          </a:p>
          <a:p>
            <a:pPr lvl="1"/>
            <a:r>
              <a:rPr lang="nl-NL" dirty="0"/>
              <a:t>Overdag (ma t/m vrij 8-17h): </a:t>
            </a:r>
          </a:p>
          <a:p>
            <a:pPr lvl="2"/>
            <a:r>
              <a:rPr lang="nl-NL" dirty="0"/>
              <a:t>Eigen huisarts of diens waarnemer (per HAGRO afspraken over vrije middag, vakantie, nascholing)</a:t>
            </a:r>
          </a:p>
          <a:p>
            <a:pPr lvl="2"/>
            <a:r>
              <a:rPr lang="nl-NL" dirty="0"/>
              <a:t>Mogelijk </a:t>
            </a:r>
            <a:r>
              <a:rPr lang="nl-NL" dirty="0" err="1"/>
              <a:t>triage</a:t>
            </a:r>
            <a:r>
              <a:rPr lang="nl-NL" dirty="0"/>
              <a:t> door doktersassistenten</a:t>
            </a:r>
          </a:p>
          <a:p>
            <a:pPr lvl="2"/>
            <a:r>
              <a:rPr lang="nl-NL" dirty="0"/>
              <a:t>Spreekuren &amp; visites door arts, POH, DA</a:t>
            </a:r>
          </a:p>
          <a:p>
            <a:pPr lvl="2"/>
            <a:r>
              <a:rPr lang="nl-NL" dirty="0"/>
              <a:t>?% door doktersassistent afgehandeld</a:t>
            </a:r>
          </a:p>
          <a:p>
            <a:pPr lvl="1"/>
            <a:r>
              <a:rPr lang="nl-NL" dirty="0" err="1"/>
              <a:t>Avond-</a:t>
            </a:r>
            <a:r>
              <a:rPr lang="nl-NL" dirty="0"/>
              <a:t>, nacht-, en weekend (ANW)</a:t>
            </a:r>
          </a:p>
          <a:p>
            <a:pPr lvl="2"/>
            <a:r>
              <a:rPr lang="nl-NL" dirty="0"/>
              <a:t>HAP (huisartsenpost) → voor meerdere praktijken tegelijk</a:t>
            </a:r>
          </a:p>
          <a:p>
            <a:pPr lvl="2"/>
            <a:r>
              <a:rPr lang="nl-NL" u="sng" dirty="0"/>
              <a:t>Altijd</a:t>
            </a:r>
            <a:r>
              <a:rPr lang="nl-NL" dirty="0"/>
              <a:t> </a:t>
            </a:r>
            <a:r>
              <a:rPr lang="nl-NL" dirty="0" err="1"/>
              <a:t>triage</a:t>
            </a:r>
            <a:r>
              <a:rPr lang="nl-NL" dirty="0"/>
              <a:t> door doktersassistenten</a:t>
            </a:r>
          </a:p>
          <a:p>
            <a:pPr lvl="2"/>
            <a:r>
              <a:rPr lang="nl-NL" dirty="0"/>
              <a:t>Spreekuren &amp; visites door o.a. arts, NP, POH-GGZ</a:t>
            </a:r>
          </a:p>
          <a:p>
            <a:pPr lvl="2"/>
            <a:r>
              <a:rPr lang="nl-NL" dirty="0"/>
              <a:t>25% door doktersassistenten afgehandeld</a:t>
            </a:r>
          </a:p>
          <a:p>
            <a:pPr lvl="3"/>
            <a:r>
              <a:rPr lang="nl-NL" dirty="0"/>
              <a:t>Informatie en advies voldoende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11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err="1"/>
              <a:t>ANW-zorg</a:t>
            </a:r>
            <a:r>
              <a:rPr lang="nl-NL" sz="2800" dirty="0"/>
              <a:t> in Groningen en </a:t>
            </a:r>
            <a:r>
              <a:rPr lang="nl-NL" sz="2800" dirty="0" err="1"/>
              <a:t>Noord-Drenthe</a:t>
            </a:r>
            <a:br>
              <a:rPr lang="nl-NL" sz="2800" dirty="0"/>
            </a:br>
            <a:r>
              <a:rPr lang="nl-NL" sz="2800" dirty="0"/>
              <a:t>(informatiefilm)</a:t>
            </a:r>
          </a:p>
        </p:txBody>
      </p:sp>
      <p:pic>
        <p:nvPicPr>
          <p:cNvPr id="4" name="Tijdelijke aanduiding voor inhoud 3" descr="ddg logo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2966416"/>
            <a:ext cx="5400600" cy="1438146"/>
          </a:xfr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36DBE08-ECBA-45C7-B605-0578564B232C}"/>
              </a:ext>
            </a:extLst>
          </p:cNvPr>
          <p:cNvSpPr txBox="1"/>
          <p:nvPr/>
        </p:nvSpPr>
        <p:spPr>
          <a:xfrm>
            <a:off x="1475656" y="508518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4"/>
              </a:rPr>
              <a:t>https://www.youtube.com/watch?v=hqbjvwGj8eg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Doktersdienst Groningen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Aparte organisatie</a:t>
            </a:r>
          </a:p>
          <a:p>
            <a:pPr lvl="1"/>
            <a:r>
              <a:rPr lang="nl-NL" dirty="0"/>
              <a:t>Regelt roosters – wie heeft wanneer dienst</a:t>
            </a:r>
          </a:p>
          <a:p>
            <a:pPr lvl="2"/>
            <a:r>
              <a:rPr lang="nl-NL" dirty="0"/>
              <a:t>Gevestigde huisartsen draaien diensten naar rato van hun praktijkgrootte</a:t>
            </a:r>
          </a:p>
          <a:p>
            <a:pPr lvl="2"/>
            <a:r>
              <a:rPr lang="nl-NL" dirty="0"/>
              <a:t>Doktersassistenten met aanvullende </a:t>
            </a:r>
            <a:r>
              <a:rPr lang="nl-NL" dirty="0" err="1"/>
              <a:t>triage-assistent-opleiding</a:t>
            </a:r>
            <a:r>
              <a:rPr lang="nl-NL" dirty="0"/>
              <a:t> zijn in dienst van de Doktersdienst</a:t>
            </a:r>
          </a:p>
          <a:p>
            <a:pPr lvl="1"/>
            <a:r>
              <a:rPr lang="nl-NL" dirty="0"/>
              <a:t>Stelt procedures op</a:t>
            </a:r>
          </a:p>
          <a:p>
            <a:pPr lvl="2"/>
            <a:r>
              <a:rPr lang="nl-NL" dirty="0"/>
              <a:t>Allerlei protocollen</a:t>
            </a:r>
          </a:p>
          <a:p>
            <a:pPr lvl="2"/>
            <a:r>
              <a:rPr lang="nl-NL" dirty="0"/>
              <a:t>Reglement voor omgaan met patiëntgegevens</a:t>
            </a:r>
          </a:p>
        </p:txBody>
      </p:sp>
    </p:spTree>
    <p:extLst>
      <p:ext uri="{BB962C8B-B14F-4D97-AF65-F5344CB8AC3E}">
        <p14:creationId xmlns:p14="http://schemas.microsoft.com/office/powerpoint/2010/main" val="1526098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Triage</a:t>
            </a:r>
            <a:r>
              <a:rPr lang="nl-NL" dirty="0"/>
              <a:t> door de 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nl-NL" sz="1800" dirty="0"/>
              <a:t>Inschatten van de ernst (urgentie) van de situatie</a:t>
            </a:r>
          </a:p>
          <a:p>
            <a:pPr lvl="1"/>
            <a:r>
              <a:rPr lang="nl-NL" sz="1400" dirty="0"/>
              <a:t>Onder controle (supervisie) van de huisarts</a:t>
            </a:r>
          </a:p>
        </p:txBody>
      </p:sp>
      <p:grpSp>
        <p:nvGrpSpPr>
          <p:cNvPr id="41" name="Groep 40"/>
          <p:cNvGrpSpPr/>
          <p:nvPr/>
        </p:nvGrpSpPr>
        <p:grpSpPr>
          <a:xfrm>
            <a:off x="782813" y="2276872"/>
            <a:ext cx="7749627" cy="4464496"/>
            <a:chOff x="107504" y="2708920"/>
            <a:chExt cx="7749627" cy="4032448"/>
          </a:xfrm>
        </p:grpSpPr>
        <p:sp>
          <p:nvSpPr>
            <p:cNvPr id="4" name="Rechthoek 3"/>
            <p:cNvSpPr/>
            <p:nvPr/>
          </p:nvSpPr>
          <p:spPr>
            <a:xfrm>
              <a:off x="107504" y="27089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/>
                <a:t>Patient</a:t>
              </a:r>
              <a:r>
                <a:rPr lang="nl-NL" sz="1200" dirty="0"/>
                <a:t> belt op:</a:t>
              </a:r>
            </a:p>
            <a:p>
              <a:pPr algn="ctr"/>
              <a:r>
                <a:rPr lang="nl-NL" sz="1200" i="1" dirty="0"/>
                <a:t>Mag ik vragen wat de reden is?</a:t>
              </a:r>
            </a:p>
          </p:txBody>
        </p:sp>
        <p:cxnSp>
          <p:nvCxnSpPr>
            <p:cNvPr id="6" name="Rechte verbindingslijn met pijl 5"/>
            <p:cNvCxnSpPr>
              <a:stCxn id="4" idx="3"/>
              <a:endCxn id="7" idx="1"/>
            </p:cNvCxnSpPr>
            <p:nvPr/>
          </p:nvCxnSpPr>
          <p:spPr>
            <a:xfrm>
              <a:off x="1403648" y="2996952"/>
              <a:ext cx="3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hoek 6"/>
            <p:cNvSpPr/>
            <p:nvPr/>
          </p:nvSpPr>
          <p:spPr>
            <a:xfrm>
              <a:off x="1795736" y="27089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Zou dit spoed kunnen zijn?</a:t>
              </a:r>
            </a:p>
          </p:txBody>
        </p:sp>
        <p:cxnSp>
          <p:nvCxnSpPr>
            <p:cNvPr id="8" name="Rechte verbindingslijn met pijl 7"/>
            <p:cNvCxnSpPr/>
            <p:nvPr/>
          </p:nvCxnSpPr>
          <p:spPr>
            <a:xfrm>
              <a:off x="3091880" y="29969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3059832" y="2708920"/>
              <a:ext cx="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ja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3392635" y="27089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Doorvragen</a:t>
              </a:r>
            </a:p>
          </p:txBody>
        </p:sp>
        <p:cxnSp>
          <p:nvCxnSpPr>
            <p:cNvPr id="11" name="Rechte verbindingslijn met pijl 10"/>
            <p:cNvCxnSpPr/>
            <p:nvPr/>
          </p:nvCxnSpPr>
          <p:spPr>
            <a:xfrm>
              <a:off x="4688779" y="29969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hoek 11"/>
            <p:cNvSpPr/>
            <p:nvPr/>
          </p:nvSpPr>
          <p:spPr>
            <a:xfrm>
              <a:off x="4976811" y="27089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Spoed?</a:t>
              </a: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6560987" y="27089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Doorverbinden/</a:t>
              </a:r>
              <a:br>
                <a:rPr lang="nl-NL" sz="1200" dirty="0"/>
              </a:br>
              <a:r>
                <a:rPr lang="nl-NL" sz="1200" dirty="0"/>
                <a:t>ruggespraak/</a:t>
              </a:r>
              <a:br>
                <a:rPr lang="nl-NL" sz="1200" dirty="0"/>
              </a:br>
              <a:r>
                <a:rPr lang="nl-NL" sz="1200" dirty="0"/>
                <a:t>HA inlichten</a:t>
              </a:r>
            </a:p>
          </p:txBody>
        </p:sp>
        <p:cxnSp>
          <p:nvCxnSpPr>
            <p:cNvPr id="14" name="Rechte verbindingslijn met pijl 13"/>
            <p:cNvCxnSpPr/>
            <p:nvPr/>
          </p:nvCxnSpPr>
          <p:spPr>
            <a:xfrm>
              <a:off x="6272955" y="29969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vak 14"/>
            <p:cNvSpPr txBox="1"/>
            <p:nvPr/>
          </p:nvSpPr>
          <p:spPr>
            <a:xfrm>
              <a:off x="6260232" y="2708920"/>
              <a:ext cx="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ja</a:t>
              </a:r>
            </a:p>
          </p:txBody>
        </p:sp>
        <p:cxnSp>
          <p:nvCxnSpPr>
            <p:cNvPr id="16" name="Rechte verbindingslijn met pijl 15"/>
            <p:cNvCxnSpPr/>
            <p:nvPr/>
          </p:nvCxnSpPr>
          <p:spPr>
            <a:xfrm rot="5400000">
              <a:off x="2299792" y="342900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1795736" y="3574473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Kan ik dit eventueel zelfstandig afhandelen?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2438400" y="3290857"/>
              <a:ext cx="6214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nee</a:t>
              </a:r>
            </a:p>
          </p:txBody>
        </p:sp>
        <p:cxnSp>
          <p:nvCxnSpPr>
            <p:cNvPr id="19" name="Rechte verbindingslijn met pijl 18"/>
            <p:cNvCxnSpPr/>
            <p:nvPr/>
          </p:nvCxnSpPr>
          <p:spPr>
            <a:xfrm rot="5400000">
              <a:off x="2294384" y="4294553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hthoek 19"/>
            <p:cNvSpPr/>
            <p:nvPr/>
          </p:nvSpPr>
          <p:spPr>
            <a:xfrm>
              <a:off x="1795736" y="4509120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Doorvragen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443808" y="4161570"/>
              <a:ext cx="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ja</a:t>
              </a:r>
            </a:p>
          </p:txBody>
        </p:sp>
        <p:cxnSp>
          <p:nvCxnSpPr>
            <p:cNvPr id="22" name="Rechte verbindingslijn met pijl 21"/>
            <p:cNvCxnSpPr/>
            <p:nvPr/>
          </p:nvCxnSpPr>
          <p:spPr>
            <a:xfrm flipH="1">
              <a:off x="1403648" y="3861049"/>
              <a:ext cx="392088" cy="14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met pijl 22"/>
            <p:cNvCxnSpPr/>
            <p:nvPr/>
          </p:nvCxnSpPr>
          <p:spPr>
            <a:xfrm flipH="1">
              <a:off x="1403648" y="4797152"/>
              <a:ext cx="40463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met pijl 23"/>
            <p:cNvCxnSpPr/>
            <p:nvPr/>
          </p:nvCxnSpPr>
          <p:spPr>
            <a:xfrm flipH="1">
              <a:off x="3104603" y="3871990"/>
              <a:ext cx="25202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>
              <a:stCxn id="12" idx="2"/>
            </p:cNvCxnSpPr>
            <p:nvPr/>
          </p:nvCxnSpPr>
          <p:spPr>
            <a:xfrm>
              <a:off x="5624883" y="3284984"/>
              <a:ext cx="0" cy="576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5624883" y="3429000"/>
              <a:ext cx="6214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nee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1403648" y="3594991"/>
              <a:ext cx="6214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nee</a:t>
              </a:r>
            </a:p>
          </p:txBody>
        </p:sp>
        <p:sp>
          <p:nvSpPr>
            <p:cNvPr id="34" name="Rechthoek 33"/>
            <p:cNvSpPr/>
            <p:nvPr/>
          </p:nvSpPr>
          <p:spPr>
            <a:xfrm>
              <a:off x="107504" y="3594991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Maak afspraak</a:t>
              </a:r>
            </a:p>
          </p:txBody>
        </p:sp>
        <p:sp>
          <p:nvSpPr>
            <p:cNvPr id="35" name="Rechthoek 34"/>
            <p:cNvSpPr/>
            <p:nvPr/>
          </p:nvSpPr>
          <p:spPr>
            <a:xfrm>
              <a:off x="107504" y="4509957"/>
              <a:ext cx="1296144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Zelfstandig af te handelen?</a:t>
              </a:r>
            </a:p>
          </p:txBody>
        </p:sp>
        <p:cxnSp>
          <p:nvCxnSpPr>
            <p:cNvPr id="36" name="Rechte verbindingslijn met pijl 35"/>
            <p:cNvCxnSpPr/>
            <p:nvPr/>
          </p:nvCxnSpPr>
          <p:spPr>
            <a:xfrm rot="5400000">
              <a:off x="611560" y="5230037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/>
            <p:nvPr/>
          </p:nvCxnSpPr>
          <p:spPr>
            <a:xfrm rot="16200000" flipV="1">
              <a:off x="605136" y="436510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vak 37"/>
            <p:cNvSpPr txBox="1"/>
            <p:nvPr/>
          </p:nvSpPr>
          <p:spPr>
            <a:xfrm>
              <a:off x="787624" y="5085184"/>
              <a:ext cx="40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ja</a:t>
              </a:r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749152" y="4221088"/>
              <a:ext cx="6214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dirty="0"/>
                <a:t>nee</a:t>
              </a:r>
            </a:p>
          </p:txBody>
        </p:sp>
        <p:sp>
          <p:nvSpPr>
            <p:cNvPr id="40" name="Rechthoek 39"/>
            <p:cNvSpPr/>
            <p:nvPr/>
          </p:nvSpPr>
          <p:spPr>
            <a:xfrm>
              <a:off x="107504" y="5374572"/>
              <a:ext cx="1263080" cy="13667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nl-NL" sz="1050" dirty="0"/>
                <a:t>Uitleg, advies, wanneer opnieuw contact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nl-NL" sz="1050" dirty="0"/>
                <a:t>Check acceptatie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nl-NL" sz="1050" dirty="0"/>
                <a:t>Zorg voor goede verslaglegging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826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Taak 1</a:t>
            </a:r>
          </a:p>
          <a:p>
            <a:pPr lvl="1"/>
            <a:r>
              <a:rPr lang="nl-NL" dirty="0"/>
              <a:t>Opdracht 8 t/m 12</a:t>
            </a:r>
          </a:p>
          <a:p>
            <a:pPr lvl="2"/>
            <a:r>
              <a:rPr lang="nl-NL" dirty="0">
                <a:hlinkClick r:id="rId2" action="ppaction://hlinkfile" tooltip="&#10;   Zo werkt het in de huisartsenpraktijk&#10;  "/>
              </a:rPr>
              <a:t>Zo werkt het in de </a:t>
            </a:r>
            <a:r>
              <a:rPr lang="nl-NL" dirty="0" err="1">
                <a:hlinkClick r:id="rId2" action="ppaction://hlinkfile" tooltip="&#10;   Zo werkt het in de huisartsenpraktijk&#10;  "/>
              </a:rPr>
              <a:t>huisar</a:t>
            </a:r>
            <a:r>
              <a:rPr lang="nl-NL" dirty="0">
                <a:hlinkClick r:id="rId2" action="ppaction://hlinkfile" tooltip="&#10;   Zo werkt het in de huisartsenpraktijk&#10;  "/>
              </a:rPr>
              <a:t>... </a:t>
            </a:r>
            <a:r>
              <a:rPr lang="nl-NL" dirty="0"/>
              <a:t>&gt; H. 7 </a:t>
            </a:r>
            <a:r>
              <a:rPr lang="nl-NL" b="1" dirty="0"/>
              <a:t>Praktijkvormen 7.8</a:t>
            </a:r>
          </a:p>
          <a:p>
            <a:pPr lvl="1"/>
            <a:r>
              <a:rPr lang="nl-NL" dirty="0"/>
              <a:t>Opdracht 13 t/m 15</a:t>
            </a:r>
          </a:p>
          <a:p>
            <a:pPr lvl="2"/>
            <a:r>
              <a:rPr lang="nl-NL" dirty="0">
                <a:hlinkClick r:id="rId2" action="ppaction://hlinkfile" tooltip="&#10;   Zo werkt het in de huisartsenpraktijk&#10;  "/>
              </a:rPr>
              <a:t>Zo werkt het in de </a:t>
            </a:r>
            <a:r>
              <a:rPr lang="nl-NL" dirty="0" err="1">
                <a:hlinkClick r:id="rId2" action="ppaction://hlinkfile" tooltip="&#10;   Zo werkt het in de huisartsenpraktijk&#10;  "/>
              </a:rPr>
              <a:t>huisar</a:t>
            </a:r>
            <a:r>
              <a:rPr lang="nl-NL" dirty="0">
                <a:hlinkClick r:id="rId2" action="ppaction://hlinkfile" tooltip="&#10;   Zo werkt het in de huisartsenpraktijk&#10;  "/>
              </a:rPr>
              <a:t>... </a:t>
            </a:r>
            <a:r>
              <a:rPr lang="nl-NL" dirty="0"/>
              <a:t>&gt; H.1 </a:t>
            </a:r>
            <a:r>
              <a:rPr lang="nl-NL" b="1" dirty="0"/>
              <a:t>Praktijkorganisatie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huisarts in Nederland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Centrale rol in gezondheidszorg</a:t>
            </a:r>
          </a:p>
          <a:p>
            <a:pPr lvl="1"/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lijnszorg</a:t>
            </a:r>
            <a:r>
              <a:rPr lang="nl-NL" dirty="0"/>
              <a:t>, </a:t>
            </a:r>
            <a:r>
              <a:rPr lang="nl-NL" dirty="0" err="1"/>
              <a:t>poortwachtersfunctie</a:t>
            </a:r>
            <a:endParaRPr lang="nl-NL" dirty="0"/>
          </a:p>
          <a:p>
            <a:r>
              <a:rPr lang="nl-NL" dirty="0"/>
              <a:t>Gemiddeld 2350 patiënten per 1 FTE</a:t>
            </a:r>
          </a:p>
          <a:p>
            <a:pPr lvl="1"/>
            <a:r>
              <a:rPr lang="nl-NL" dirty="0"/>
              <a:t>‘ingeschreven op naam’</a:t>
            </a:r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76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Doktersassistent in huisartsenpraktijk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/>
              <a:t>ondersteunt de huisarts bij uitvoering werk</a:t>
            </a:r>
          </a:p>
          <a:p>
            <a:pPr lvl="2"/>
            <a:r>
              <a:rPr lang="nl-NL" dirty="0"/>
              <a:t>Organisatorisch, administratief, assisterend</a:t>
            </a:r>
          </a:p>
          <a:p>
            <a:pPr lvl="1"/>
            <a:r>
              <a:rPr lang="nl-NL" dirty="0"/>
              <a:t>maar heeft ook eigen spreekuren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huisarts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Breed opgeleid → generalist</a:t>
            </a:r>
          </a:p>
          <a:p>
            <a:r>
              <a:rPr lang="nl-NL" dirty="0"/>
              <a:t>Zelf diagnose stellen als dat kan</a:t>
            </a:r>
          </a:p>
          <a:p>
            <a:r>
              <a:rPr lang="nl-NL" dirty="0"/>
              <a:t>Zelf behandelen als dat kan</a:t>
            </a:r>
          </a:p>
          <a:p>
            <a:r>
              <a:rPr lang="nl-NL" dirty="0"/>
              <a:t>Verwijzen naar specialist wanneer nodig</a:t>
            </a:r>
          </a:p>
          <a:p>
            <a:r>
              <a:rPr lang="nl-NL" dirty="0"/>
              <a:t>Inschatten is erg belangrijk!</a:t>
            </a:r>
          </a:p>
          <a:p>
            <a:pPr lvl="1"/>
            <a:r>
              <a:rPr lang="nl-NL" dirty="0"/>
              <a:t>‘pluis’ of ‘niet pluis’ = niet ernstig of ernstig</a:t>
            </a:r>
          </a:p>
          <a:p>
            <a:r>
              <a:rPr lang="nl-NL" dirty="0"/>
              <a:t>Continue zorg 24 uur per dag</a:t>
            </a:r>
          </a:p>
          <a:p>
            <a:r>
              <a:rPr lang="nl-NL" dirty="0"/>
              <a:t>Langdurige zorg (soms een leven lang = levensloopgeneeskunde)</a:t>
            </a:r>
          </a:p>
          <a:p>
            <a:r>
              <a:rPr lang="nl-NL" dirty="0"/>
              <a:t>Integrale zorg (= lichamelijk en geestelijk)</a:t>
            </a:r>
          </a:p>
        </p:txBody>
      </p:sp>
    </p:spTree>
    <p:extLst>
      <p:ext uri="{BB962C8B-B14F-4D97-AF65-F5344CB8AC3E}">
        <p14:creationId xmlns:p14="http://schemas.microsoft.com/office/powerpoint/2010/main" val="49114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is de toekomst van levensloopgeneeskunde ?</a:t>
            </a:r>
          </a:p>
        </p:txBody>
      </p:sp>
      <p:pic>
        <p:nvPicPr>
          <p:cNvPr id="4" name="Tijdelijke aanduiding voor inhoud 3" descr="huisarts  levensloopgeneeskun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032121"/>
            <a:ext cx="2664295" cy="376384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Poortwachter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huisarts is de poortwachter van de gezondheidszorg</a:t>
            </a:r>
          </a:p>
          <a:p>
            <a:pPr lvl="1"/>
            <a:r>
              <a:rPr lang="nl-NL" dirty="0"/>
              <a:t>Verwijzen van 1</a:t>
            </a:r>
            <a:r>
              <a:rPr lang="nl-NL" baseline="30000" dirty="0"/>
              <a:t>e</a:t>
            </a:r>
            <a:r>
              <a:rPr lang="nl-NL" dirty="0"/>
              <a:t> lijn → 2</a:t>
            </a:r>
            <a:r>
              <a:rPr lang="nl-NL" baseline="30000" dirty="0"/>
              <a:t>e</a:t>
            </a:r>
            <a:r>
              <a:rPr lang="nl-NL" dirty="0"/>
              <a:t> lijn</a:t>
            </a:r>
          </a:p>
          <a:p>
            <a:pPr lvl="1"/>
            <a:r>
              <a:rPr lang="nl-NL" dirty="0"/>
              <a:t>Betaalbaar houden van de zorg</a:t>
            </a:r>
          </a:p>
          <a:p>
            <a:pPr lvl="1"/>
            <a:r>
              <a:rPr lang="nl-NL" dirty="0"/>
              <a:t>Voorkomen van medicalisering </a:t>
            </a:r>
          </a:p>
          <a:p>
            <a:pPr lvl="1"/>
            <a:r>
              <a:rPr lang="nl-NL" dirty="0"/>
              <a:t>Bijhouden </a:t>
            </a:r>
            <a:r>
              <a:rPr lang="nl-NL"/>
              <a:t>dossier van </a:t>
            </a:r>
            <a:r>
              <a:rPr lang="nl-NL" dirty="0"/>
              <a:t>de hele medische geschiedenis van patiënt (overzicht!)</a:t>
            </a:r>
          </a:p>
        </p:txBody>
      </p:sp>
    </p:spTree>
    <p:extLst>
      <p:ext uri="{BB962C8B-B14F-4D97-AF65-F5344CB8AC3E}">
        <p14:creationId xmlns:p14="http://schemas.microsoft.com/office/powerpoint/2010/main" val="301719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BIG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BIG =</a:t>
            </a:r>
          </a:p>
          <a:p>
            <a:pPr>
              <a:buNone/>
            </a:pPr>
            <a:r>
              <a:rPr lang="nl-NL" dirty="0"/>
              <a:t>	Beroepsuitoefening </a:t>
            </a:r>
          </a:p>
          <a:p>
            <a:pPr>
              <a:buNone/>
            </a:pPr>
            <a:r>
              <a:rPr lang="nl-NL" dirty="0"/>
              <a:t>	Individuele </a:t>
            </a:r>
          </a:p>
          <a:p>
            <a:pPr>
              <a:buNone/>
            </a:pPr>
            <a:r>
              <a:rPr lang="nl-NL" dirty="0"/>
              <a:t>	Gezondheidszorg</a:t>
            </a:r>
          </a:p>
          <a:p>
            <a:pPr marL="914400" lvl="2" indent="0">
              <a:buNone/>
            </a:pPr>
            <a:endParaRPr lang="nl-NL" dirty="0"/>
          </a:p>
        </p:txBody>
      </p:sp>
      <p:pic>
        <p:nvPicPr>
          <p:cNvPr id="4" name="Afbeelding 3" descr="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852936"/>
            <a:ext cx="2490589" cy="30977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4452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BIG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dirty="0"/>
              <a:t>Arts in Wet BIG</a:t>
            </a:r>
          </a:p>
          <a:p>
            <a:pPr lvl="2"/>
            <a:r>
              <a:rPr lang="nl-NL" dirty="0"/>
              <a:t>Titel is beschermd</a:t>
            </a:r>
          </a:p>
          <a:p>
            <a:pPr lvl="2"/>
            <a:r>
              <a:rPr lang="nl-NL" dirty="0"/>
              <a:t>Deskundigheidsgebied is beschreven</a:t>
            </a:r>
          </a:p>
          <a:p>
            <a:pPr lvl="3"/>
            <a:r>
              <a:rPr lang="nl-NL" dirty="0"/>
              <a:t>Artsen mogen de geneeskunde uitvoeren</a:t>
            </a:r>
          </a:p>
          <a:p>
            <a:pPr lvl="3"/>
            <a:r>
              <a:rPr lang="nl-NL" dirty="0"/>
              <a:t>Huisarts: 	aanvullende opleiding op geneeskundestudie</a:t>
            </a:r>
          </a:p>
          <a:p>
            <a:pPr lvl="6">
              <a:buFont typeface="Wingdings"/>
              <a:buChar char="Ø"/>
            </a:pPr>
            <a:r>
              <a:rPr lang="nl-NL" dirty="0"/>
              <a:t>Inschrijving in Huisartsenregister</a:t>
            </a:r>
          </a:p>
          <a:p>
            <a:pPr lvl="6">
              <a:buFont typeface="Wingdings"/>
              <a:buChar char="Ø"/>
            </a:pPr>
            <a:r>
              <a:rPr lang="nl-NL" dirty="0"/>
              <a:t>Elke 5 jaar herregistratie nodig</a:t>
            </a:r>
          </a:p>
          <a:p>
            <a:pPr marL="914400" lvl="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52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BIG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dirty="0"/>
              <a:t>Doktersassistent </a:t>
            </a:r>
            <a:r>
              <a:rPr lang="nl-NL" u="sng" dirty="0"/>
              <a:t>niet</a:t>
            </a:r>
            <a:r>
              <a:rPr lang="nl-NL" dirty="0"/>
              <a:t> in Wet BIG</a:t>
            </a:r>
          </a:p>
          <a:p>
            <a:pPr lvl="2"/>
            <a:r>
              <a:rPr lang="nl-NL" dirty="0"/>
              <a:t>Titel is </a:t>
            </a:r>
            <a:r>
              <a:rPr lang="nl-NL"/>
              <a:t>(nog) </a:t>
            </a:r>
            <a:r>
              <a:rPr lang="nl-NL" u="sng"/>
              <a:t>niet</a:t>
            </a:r>
            <a:r>
              <a:rPr lang="nl-NL"/>
              <a:t> </a:t>
            </a:r>
            <a:r>
              <a:rPr lang="nl-NL" dirty="0"/>
              <a:t>beschermd</a:t>
            </a:r>
          </a:p>
          <a:p>
            <a:pPr lvl="2"/>
            <a:r>
              <a:rPr lang="nl-NL" dirty="0"/>
              <a:t>Deskundigheid (beroepsprofiel) is wel beschreven</a:t>
            </a:r>
          </a:p>
          <a:p>
            <a:pPr lvl="2"/>
            <a:r>
              <a:rPr lang="nl-NL" dirty="0"/>
              <a:t>Register van gediplomeerde doktersassistenten </a:t>
            </a:r>
          </a:p>
          <a:p>
            <a:pPr lvl="2">
              <a:buNone/>
            </a:pPr>
            <a:r>
              <a:rPr lang="nl-NL" dirty="0"/>
              <a:t>	sinds 1-7-2012</a:t>
            </a:r>
          </a:p>
          <a:p>
            <a:pPr lvl="6">
              <a:buFont typeface="Wingdings"/>
              <a:buChar char="Ø"/>
            </a:pPr>
            <a:r>
              <a:rPr lang="nl-NL" dirty="0"/>
              <a:t>Inschrijving (nog) niet verplicht</a:t>
            </a:r>
          </a:p>
          <a:p>
            <a:pPr lvl="6">
              <a:buFont typeface="Wingdings"/>
              <a:buChar char="Ø"/>
            </a:pPr>
            <a:r>
              <a:rPr lang="nl-NL" dirty="0"/>
              <a:t>Elke 5 jaar herregistratie nodig</a:t>
            </a:r>
          </a:p>
          <a:p>
            <a:pPr marL="914400" lvl="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5291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568</Words>
  <Application>Microsoft Office PowerPoint</Application>
  <PresentationFormat>Diavoorstelling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Kantoorthema</vt:lpstr>
      <vt:lpstr>Huisartsenzorg</vt:lpstr>
      <vt:lpstr>De huisarts in Nederland</vt:lpstr>
      <vt:lpstr>Doktersassistent in huisartsenpraktijk</vt:lpstr>
      <vt:lpstr>De huisarts</vt:lpstr>
      <vt:lpstr>Wat is de toekomst van levensloopgeneeskunde ?</vt:lpstr>
      <vt:lpstr>Poortwachter</vt:lpstr>
      <vt:lpstr>Wet BIG</vt:lpstr>
      <vt:lpstr>Wet BIG</vt:lpstr>
      <vt:lpstr>Wet BIG</vt:lpstr>
      <vt:lpstr>PowerPoint-presentatie</vt:lpstr>
      <vt:lpstr>Huisartsen</vt:lpstr>
      <vt:lpstr>Doktersassistenten</vt:lpstr>
      <vt:lpstr>PowerPoint-presentatie</vt:lpstr>
      <vt:lpstr>Organisatie huisartsenzorg</vt:lpstr>
      <vt:lpstr>ANW-zorg in Groningen en Noord-Drenthe (informatiefilm)</vt:lpstr>
      <vt:lpstr>Doktersdienst Groningen</vt:lpstr>
      <vt:lpstr>Triage door de DA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Huisartsenzorg</dc:title>
  <dc:creator>laura</dc:creator>
  <cp:lastModifiedBy>Annelies de Groot</cp:lastModifiedBy>
  <cp:revision>73</cp:revision>
  <dcterms:created xsi:type="dcterms:W3CDTF">2012-07-03T09:47:02Z</dcterms:created>
  <dcterms:modified xsi:type="dcterms:W3CDTF">2019-09-01T17:07:00Z</dcterms:modified>
</cp:coreProperties>
</file>